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258" r:id="rId9"/>
    <p:sldId id="260" r:id="rId10"/>
    <p:sldId id="265" r:id="rId11"/>
    <p:sldId id="271" r:id="rId12"/>
    <p:sldId id="266" r:id="rId13"/>
    <p:sldId id="267" r:id="rId14"/>
    <p:sldId id="268" r:id="rId15"/>
    <p:sldId id="269" r:id="rId16"/>
    <p:sldId id="261" r:id="rId17"/>
    <p:sldId id="262" r:id="rId18"/>
    <p:sldId id="263" r:id="rId19"/>
    <p:sldId id="286" r:id="rId20"/>
    <p:sldId id="259" r:id="rId21"/>
    <p:sldId id="287" r:id="rId22"/>
    <p:sldId id="264" r:id="rId23"/>
    <p:sldId id="270" r:id="rId24"/>
    <p:sldId id="272" r:id="rId25"/>
    <p:sldId id="273" r:id="rId26"/>
    <p:sldId id="298" r:id="rId27"/>
    <p:sldId id="274" r:id="rId28"/>
    <p:sldId id="276" r:id="rId29"/>
    <p:sldId id="299" r:id="rId30"/>
    <p:sldId id="275" r:id="rId31"/>
    <p:sldId id="277" r:id="rId32"/>
    <p:sldId id="278" r:id="rId33"/>
    <p:sldId id="279" r:id="rId34"/>
    <p:sldId id="280" r:id="rId35"/>
    <p:sldId id="305" r:id="rId36"/>
    <p:sldId id="281" r:id="rId37"/>
    <p:sldId id="282" r:id="rId38"/>
    <p:sldId id="283" r:id="rId39"/>
    <p:sldId id="284" r:id="rId40"/>
    <p:sldId id="285" r:id="rId41"/>
    <p:sldId id="288" r:id="rId42"/>
    <p:sldId id="289" r:id="rId43"/>
    <p:sldId id="290" r:id="rId44"/>
    <p:sldId id="291" r:id="rId45"/>
    <p:sldId id="293" r:id="rId46"/>
    <p:sldId id="300" r:id="rId47"/>
    <p:sldId id="301" r:id="rId48"/>
    <p:sldId id="303" r:id="rId49"/>
    <p:sldId id="302" r:id="rId50"/>
    <p:sldId id="292" r:id="rId51"/>
    <p:sldId id="294" r:id="rId52"/>
    <p:sldId id="295" r:id="rId53"/>
    <p:sldId id="296" r:id="rId54"/>
    <p:sldId id="297" r:id="rId55"/>
    <p:sldId id="30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43A1A-6224-4E27-AFA7-7AF5AF0A530F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66245-9824-4B7B-AF78-B45C0979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Principles of management of eczema/ dermatitis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Indira</a:t>
            </a:r>
            <a:r>
              <a:rPr lang="en-US" dirty="0" smtClean="0"/>
              <a:t> </a:t>
            </a:r>
            <a:r>
              <a:rPr lang="en-US" dirty="0" err="1" smtClean="0"/>
              <a:t>Kahawita</a:t>
            </a:r>
            <a:endParaRPr lang="en-US" dirty="0"/>
          </a:p>
          <a:p>
            <a:r>
              <a:rPr lang="en-US" dirty="0" smtClean="0"/>
              <a:t>Consultant Dermatologist</a:t>
            </a:r>
          </a:p>
          <a:p>
            <a:r>
              <a:rPr lang="en-US" dirty="0" smtClean="0"/>
              <a:t>BH </a:t>
            </a:r>
            <a:r>
              <a:rPr lang="en-US" dirty="0" err="1" smtClean="0"/>
              <a:t>Homagama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eczema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Intense itching</a:t>
            </a:r>
          </a:p>
          <a:p>
            <a:r>
              <a:rPr lang="en-US" dirty="0" smtClean="0"/>
              <a:t>Oozing, vesicles, blisters</a:t>
            </a:r>
          </a:p>
          <a:p>
            <a:r>
              <a:rPr lang="en-US" dirty="0" smtClean="0"/>
              <a:t>Erythema</a:t>
            </a:r>
          </a:p>
          <a:p>
            <a:r>
              <a:rPr lang="en-US" dirty="0" smtClean="0"/>
              <a:t>Secondary infection</a:t>
            </a:r>
          </a:p>
          <a:p>
            <a:pPr lvl="1"/>
            <a:r>
              <a:rPr lang="en-US" dirty="0" smtClean="0"/>
              <a:t>Surrounding erythema</a:t>
            </a:r>
          </a:p>
          <a:p>
            <a:pPr lvl="1"/>
            <a:r>
              <a:rPr lang="en-US" dirty="0" smtClean="0"/>
              <a:t>Regional </a:t>
            </a:r>
            <a:r>
              <a:rPr lang="en-US" dirty="0" err="1" smtClean="0"/>
              <a:t>lymphadenopathy</a:t>
            </a:r>
            <a:endParaRPr lang="en-US" dirty="0" smtClean="0"/>
          </a:p>
          <a:p>
            <a:pPr lvl="1"/>
            <a:r>
              <a:rPr lang="en-US" dirty="0" smtClean="0"/>
              <a:t>fever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Management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Rest</a:t>
            </a:r>
          </a:p>
          <a:p>
            <a:r>
              <a:rPr lang="en-US" dirty="0" smtClean="0"/>
              <a:t>Oral/ IV antibiotics</a:t>
            </a:r>
          </a:p>
          <a:p>
            <a:r>
              <a:rPr lang="en-US" dirty="0" err="1" smtClean="0"/>
              <a:t>Condy’s</a:t>
            </a:r>
            <a:r>
              <a:rPr lang="en-US" dirty="0" smtClean="0"/>
              <a:t>(KMnO4) compresses</a:t>
            </a:r>
          </a:p>
          <a:p>
            <a:r>
              <a:rPr lang="en-US" dirty="0" smtClean="0"/>
              <a:t>Oral steroids</a:t>
            </a:r>
          </a:p>
          <a:p>
            <a:r>
              <a:rPr lang="en-US" dirty="0" smtClean="0"/>
              <a:t>Antihistamines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</a:t>
            </a:r>
            <a:r>
              <a:rPr lang="en-US" dirty="0" err="1" smtClean="0"/>
              <a:t>condy’s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Correct dilution is 1:8000</a:t>
            </a:r>
          </a:p>
          <a:p>
            <a:r>
              <a:rPr lang="en-US" dirty="0" smtClean="0"/>
              <a:t>Very light pink, dilute solution</a:t>
            </a:r>
          </a:p>
          <a:p>
            <a:r>
              <a:rPr lang="en-US" dirty="0" smtClean="0"/>
              <a:t>Use a compress if severe oozing</a:t>
            </a:r>
          </a:p>
          <a:p>
            <a:r>
              <a:rPr lang="en-US" dirty="0" smtClean="0"/>
              <a:t>Washes can be used in slightly wet lesions</a:t>
            </a:r>
          </a:p>
          <a:p>
            <a:r>
              <a:rPr lang="en-US" dirty="0" smtClean="0"/>
              <a:t>No use in dry lesions</a:t>
            </a:r>
            <a:endParaRPr lang="en-US" dirty="0"/>
          </a:p>
        </p:txBody>
      </p:sp>
      <p:pic>
        <p:nvPicPr>
          <p:cNvPr id="5" name="Content Placeholder 4" descr="CONDY'S BURN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acute eczema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Pain, stinging, burning</a:t>
            </a:r>
          </a:p>
          <a:p>
            <a:r>
              <a:rPr lang="en-US" dirty="0" smtClean="0"/>
              <a:t>Mild to moderate itch</a:t>
            </a:r>
          </a:p>
          <a:p>
            <a:r>
              <a:rPr lang="en-US" dirty="0" smtClean="0"/>
              <a:t>Redness</a:t>
            </a:r>
          </a:p>
          <a:p>
            <a:r>
              <a:rPr lang="en-US" dirty="0" smtClean="0"/>
              <a:t>Scaling and fissuring</a:t>
            </a:r>
          </a:p>
          <a:p>
            <a:r>
              <a:rPr lang="en-US" dirty="0" smtClean="0"/>
              <a:t>Scalded appearance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Management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Condy’s</a:t>
            </a:r>
            <a:r>
              <a:rPr lang="en-US" dirty="0" smtClean="0"/>
              <a:t> washes</a:t>
            </a:r>
          </a:p>
          <a:p>
            <a:r>
              <a:rPr lang="en-US" dirty="0" smtClean="0"/>
              <a:t>Topical steroid creams +/- antibiotics</a:t>
            </a:r>
          </a:p>
          <a:p>
            <a:r>
              <a:rPr lang="en-US" dirty="0" smtClean="0"/>
              <a:t>Anti histamines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eczema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Presentations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Moderate to severe itch</a:t>
            </a:r>
          </a:p>
          <a:p>
            <a:r>
              <a:rPr lang="en-US" dirty="0" err="1" smtClean="0"/>
              <a:t>Lichenification</a:t>
            </a:r>
            <a:r>
              <a:rPr lang="en-US" dirty="0" smtClean="0"/>
              <a:t>/ thickening of skin</a:t>
            </a:r>
          </a:p>
          <a:p>
            <a:r>
              <a:rPr lang="en-US" dirty="0" smtClean="0"/>
              <a:t>Accentuation of skin lines</a:t>
            </a:r>
          </a:p>
          <a:p>
            <a:r>
              <a:rPr lang="en-US" dirty="0" smtClean="0"/>
              <a:t>Pigmentation</a:t>
            </a:r>
          </a:p>
          <a:p>
            <a:r>
              <a:rPr lang="en-US" dirty="0" smtClean="0"/>
              <a:t>Fissuring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Management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Topical steroid ointments (under occlusion)</a:t>
            </a:r>
          </a:p>
          <a:p>
            <a:r>
              <a:rPr lang="en-US" dirty="0" smtClean="0"/>
              <a:t>Emollients/ </a:t>
            </a:r>
            <a:r>
              <a:rPr lang="en-US" dirty="0" err="1" smtClean="0"/>
              <a:t>keratolytics</a:t>
            </a:r>
            <a:endParaRPr lang="en-US" dirty="0" smtClean="0"/>
          </a:p>
          <a:p>
            <a:r>
              <a:rPr lang="en-US" dirty="0" smtClean="0"/>
              <a:t>Oral steroids</a:t>
            </a:r>
          </a:p>
          <a:p>
            <a:r>
              <a:rPr lang="en-US" dirty="0" smtClean="0"/>
              <a:t>Anti histamines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Endogenous vs. exogenous eczema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Endogenous eczema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Early onset</a:t>
            </a:r>
          </a:p>
          <a:p>
            <a:r>
              <a:rPr lang="en-US" dirty="0" smtClean="0"/>
              <a:t>associated </a:t>
            </a:r>
            <a:r>
              <a:rPr lang="en-US" dirty="0" err="1" smtClean="0"/>
              <a:t>atopy</a:t>
            </a:r>
            <a:endParaRPr lang="en-US" dirty="0" smtClean="0"/>
          </a:p>
          <a:p>
            <a:pPr lvl="1"/>
            <a:r>
              <a:rPr lang="en-US" dirty="0" smtClean="0"/>
              <a:t>Asthma</a:t>
            </a:r>
          </a:p>
          <a:p>
            <a:pPr lvl="1"/>
            <a:r>
              <a:rPr lang="en-US" dirty="0" smtClean="0"/>
              <a:t>Allergic </a:t>
            </a:r>
            <a:r>
              <a:rPr lang="en-US" dirty="0" err="1" smtClean="0"/>
              <a:t>rhinoconjunctivitis</a:t>
            </a:r>
            <a:endParaRPr lang="en-US" dirty="0" smtClean="0"/>
          </a:p>
          <a:p>
            <a:r>
              <a:rPr lang="en-US" dirty="0" smtClean="0"/>
              <a:t>May need to treat other atopic manifestations as well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Exogenous eczema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Any age</a:t>
            </a:r>
          </a:p>
          <a:p>
            <a:r>
              <a:rPr lang="en-US" dirty="0" smtClean="0"/>
              <a:t>External cause</a:t>
            </a:r>
          </a:p>
          <a:p>
            <a:pPr lvl="1"/>
            <a:r>
              <a:rPr lang="en-US" dirty="0" smtClean="0"/>
              <a:t>Allergen</a:t>
            </a:r>
          </a:p>
          <a:p>
            <a:pPr lvl="1"/>
            <a:r>
              <a:rPr lang="en-US" dirty="0" smtClean="0"/>
              <a:t>Irritant</a:t>
            </a:r>
          </a:p>
          <a:p>
            <a:r>
              <a:rPr lang="en-US" dirty="0" smtClean="0"/>
              <a:t>Avoidance of  external cause essential in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Allergic vs. irritant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Allergic contact dermatitis (ACD)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Genetic predisposition</a:t>
            </a:r>
          </a:p>
          <a:p>
            <a:r>
              <a:rPr lang="en-US" dirty="0" smtClean="0"/>
              <a:t>Prior sensitization necessary</a:t>
            </a:r>
          </a:p>
          <a:p>
            <a:r>
              <a:rPr lang="en-US" dirty="0" smtClean="0"/>
              <a:t>Delayed type hypersensitivity</a:t>
            </a:r>
          </a:p>
          <a:p>
            <a:r>
              <a:rPr lang="en-US" dirty="0" smtClean="0"/>
              <a:t>Only due to certain substances (e.g. rubber related products in footwear contact dermatitis)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Irritant contact dermatitis (ICD)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anyone</a:t>
            </a:r>
          </a:p>
          <a:p>
            <a:r>
              <a:rPr lang="en-US" dirty="0" smtClean="0"/>
              <a:t>May occur at first contact</a:t>
            </a:r>
          </a:p>
          <a:p>
            <a:r>
              <a:rPr lang="en-US" dirty="0" smtClean="0"/>
              <a:t>No immunologic basis</a:t>
            </a:r>
          </a:p>
          <a:p>
            <a:r>
              <a:rPr lang="en-US" dirty="0" smtClean="0"/>
              <a:t>Any substance may be irritant if applied in sufficient amounts (e.g. water)</a:t>
            </a:r>
          </a:p>
          <a:p>
            <a:r>
              <a:rPr lang="en-US" dirty="0" smtClean="0"/>
              <a:t>Hand eczema due to water and detergents is a common form of ICD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Allergic contact dermatitis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Blister  beetle dermatitis </a:t>
            </a:r>
            <a:endParaRPr lang="en-US" dirty="0"/>
          </a:p>
        </p:txBody>
      </p:sp>
      <p:pic>
        <p:nvPicPr>
          <p:cNvPr id="7" name="Content Placeholder 6" descr="ICD 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Plant contact dermatitis (</a:t>
            </a:r>
            <a:r>
              <a:rPr lang="en-US" dirty="0" err="1" smtClean="0"/>
              <a:t>badulla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Content Placeholder 7" descr="ICD D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5184179" y="2174875"/>
            <a:ext cx="2963466" cy="3951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Allergic contact dermatitis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Allergic (red dye in </a:t>
            </a:r>
            <a:r>
              <a:rPr lang="en-US" dirty="0" err="1" smtClean="0"/>
              <a:t>pottu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7" name="Content Placeholder 6" descr="DYE DERMATITI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Allergic (nickel in accessories)</a:t>
            </a:r>
            <a:endParaRPr lang="en-US" dirty="0"/>
          </a:p>
        </p:txBody>
      </p:sp>
      <p:pic>
        <p:nvPicPr>
          <p:cNvPr id="8" name="Content Placeholder 7" descr="ACD nickel 2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Allergic contact dermatitis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Hair dye </a:t>
            </a:r>
            <a:endParaRPr lang="en-US" dirty="0"/>
          </a:p>
        </p:txBody>
      </p:sp>
      <p:pic>
        <p:nvPicPr>
          <p:cNvPr id="9" name="Content Placeholder 8" descr="chemical leukoderma lip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851694" y="2931319"/>
            <a:ext cx="3251200" cy="2438400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Rubber slippers</a:t>
            </a:r>
            <a:endParaRPr lang="en-US" dirty="0"/>
          </a:p>
        </p:txBody>
      </p:sp>
      <p:pic>
        <p:nvPicPr>
          <p:cNvPr id="10" name="Content Placeholder 9" descr="DSC03175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920" y="2635524"/>
            <a:ext cx="4039985" cy="30299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Diagnosis of allergic contact dermatitis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Thorough history to establish allergen</a:t>
            </a:r>
          </a:p>
          <a:p>
            <a:r>
              <a:rPr lang="en-US" dirty="0" smtClean="0"/>
              <a:t>Pattern of involvement</a:t>
            </a:r>
          </a:p>
          <a:p>
            <a:r>
              <a:rPr lang="en-US" dirty="0" smtClean="0"/>
              <a:t>Patch testing to identify the specific allergens</a:t>
            </a:r>
            <a:endParaRPr lang="en-US" dirty="0"/>
          </a:p>
        </p:txBody>
      </p:sp>
      <p:pic>
        <p:nvPicPr>
          <p:cNvPr id="5" name="Content Placeholder 4" descr="DSC01396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 rot="16200000"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familiar with varying presentations of eczema</a:t>
            </a:r>
          </a:p>
          <a:p>
            <a:r>
              <a:rPr lang="en-US" dirty="0" smtClean="0"/>
              <a:t>Be aware of principles of managing uncomplicated eczema</a:t>
            </a:r>
          </a:p>
          <a:p>
            <a:r>
              <a:rPr lang="en-US" dirty="0" smtClean="0"/>
              <a:t>Be aware when to refer</a:t>
            </a:r>
          </a:p>
          <a:p>
            <a:r>
              <a:rPr lang="en-US" dirty="0" smtClean="0"/>
              <a:t>Be aware of other conditions that may mimic eczema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Presentations at different 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Infant (atopic eczema) </a:t>
            </a:r>
            <a:endParaRPr lang="en-US" dirty="0"/>
          </a:p>
        </p:txBody>
      </p:sp>
      <p:pic>
        <p:nvPicPr>
          <p:cNvPr id="9" name="Content Placeholder 8" descr="ATOPY 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Child </a:t>
            </a:r>
            <a:endParaRPr lang="en-US" dirty="0"/>
          </a:p>
        </p:txBody>
      </p:sp>
      <p:pic>
        <p:nvPicPr>
          <p:cNvPr id="10" name="Content Placeholder 9" descr="FOLLICULAR ECZEMA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Atopic eczema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It is the “itch that rashes, not the rash that itches”</a:t>
            </a:r>
          </a:p>
          <a:p>
            <a:r>
              <a:rPr lang="en-US" dirty="0" smtClean="0"/>
              <a:t>Itching and an abnormally dry skin are the essential features</a:t>
            </a:r>
          </a:p>
          <a:p>
            <a:r>
              <a:rPr lang="en-US" dirty="0" smtClean="0"/>
              <a:t>Areas of involvement</a:t>
            </a:r>
          </a:p>
          <a:p>
            <a:pPr lvl="1"/>
            <a:r>
              <a:rPr lang="en-US" dirty="0" smtClean="0"/>
              <a:t>Infants – face (cheeks, </a:t>
            </a:r>
            <a:r>
              <a:rPr lang="en-US" dirty="0" err="1" smtClean="0"/>
              <a:t>perioral</a:t>
            </a:r>
            <a:r>
              <a:rPr lang="en-US" dirty="0" smtClean="0"/>
              <a:t> area) and flexures </a:t>
            </a:r>
          </a:p>
          <a:p>
            <a:pPr lvl="1"/>
            <a:r>
              <a:rPr lang="en-US" dirty="0" smtClean="0"/>
              <a:t>Pre </a:t>
            </a:r>
            <a:r>
              <a:rPr lang="en-US" dirty="0" err="1" smtClean="0"/>
              <a:t>schoolers</a:t>
            </a:r>
            <a:r>
              <a:rPr lang="en-US" dirty="0" smtClean="0"/>
              <a:t> – flexures of limbs (</a:t>
            </a:r>
            <a:r>
              <a:rPr lang="en-US" dirty="0" err="1" smtClean="0"/>
              <a:t>cubital</a:t>
            </a:r>
            <a:r>
              <a:rPr lang="en-US" dirty="0" smtClean="0"/>
              <a:t> </a:t>
            </a:r>
            <a:r>
              <a:rPr lang="en-US" dirty="0" err="1" smtClean="0"/>
              <a:t>fossa</a:t>
            </a:r>
            <a:r>
              <a:rPr lang="en-US" dirty="0" smtClean="0"/>
              <a:t>, beck of knee)</a:t>
            </a:r>
          </a:p>
          <a:p>
            <a:pPr lvl="1"/>
            <a:r>
              <a:rPr lang="en-US" dirty="0" smtClean="0"/>
              <a:t>Older children – lower limbs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Presentations at different 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Adult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Adult </a:t>
            </a:r>
            <a:endParaRPr lang="en-US" dirty="0"/>
          </a:p>
        </p:txBody>
      </p:sp>
      <p:pic>
        <p:nvPicPr>
          <p:cNvPr id="8" name="Content Placeholder 7" descr="HAND ECZEMA 4.JPG"/>
          <p:cNvPicPr>
            <a:picLocks noGrp="1" noChangeAspect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  <p:pic>
        <p:nvPicPr>
          <p:cNvPr id="10" name="Content Placeholder 9" descr="exfoliative 3.JPG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/>
          <a:srcRect l="7544" r="13241"/>
          <a:stretch/>
        </p:blipFill>
        <p:spPr>
          <a:xfrm>
            <a:off x="762000" y="2635448"/>
            <a:ext cx="3200400" cy="30301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principles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 existence of inflammation, bacterial and fungal infections is very rare</a:t>
            </a:r>
          </a:p>
          <a:p>
            <a:r>
              <a:rPr lang="en-US" dirty="0" smtClean="0"/>
              <a:t>Hence use of triple combinations should be avoided</a:t>
            </a:r>
          </a:p>
          <a:p>
            <a:r>
              <a:rPr lang="en-US" dirty="0" smtClean="0"/>
              <a:t>If in doubt treat the possible infection first</a:t>
            </a:r>
          </a:p>
          <a:p>
            <a:r>
              <a:rPr lang="en-US" dirty="0" smtClean="0"/>
              <a:t>Use the mildest possible steroid as the first line therapy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topical 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facts to consider</a:t>
            </a:r>
          </a:p>
          <a:p>
            <a:pPr lvl="1"/>
            <a:r>
              <a:rPr lang="en-US" dirty="0" smtClean="0"/>
              <a:t>Potency of the steroid</a:t>
            </a:r>
          </a:p>
          <a:p>
            <a:pPr lvl="1"/>
            <a:r>
              <a:rPr lang="en-US" dirty="0" smtClean="0"/>
              <a:t>Cream vs. ointment</a:t>
            </a:r>
          </a:p>
          <a:p>
            <a:pPr lvl="1"/>
            <a:r>
              <a:rPr lang="en-US" dirty="0" smtClean="0"/>
              <a:t>Site of application</a:t>
            </a:r>
          </a:p>
          <a:p>
            <a:pPr lvl="1"/>
            <a:r>
              <a:rPr lang="en-US" dirty="0" smtClean="0"/>
              <a:t>Amount to be used</a:t>
            </a:r>
          </a:p>
          <a:p>
            <a:pPr lvl="1"/>
            <a:r>
              <a:rPr lang="en-US" dirty="0" smtClean="0"/>
              <a:t>Frequency of application</a:t>
            </a:r>
          </a:p>
          <a:p>
            <a:pPr lvl="1"/>
            <a:r>
              <a:rPr lang="en-US" dirty="0" smtClean="0"/>
              <a:t>Duration of therapy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04800" y="228600"/>
          <a:ext cx="8229600" cy="6434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7239000"/>
              </a:tblGrid>
              <a:tr h="490415">
                <a:tc>
                  <a:txBody>
                    <a:bodyPr/>
                    <a:lstStyle/>
                    <a:p>
                      <a:r>
                        <a:rPr lang="en-US" dirty="0" smtClean="0"/>
                        <a:t>Group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 </a:t>
                      </a:r>
                      <a:endParaRPr lang="en-US" dirty="0"/>
                    </a:p>
                  </a:txBody>
                  <a:tcPr/>
                </a:tc>
              </a:tr>
              <a:tr h="490415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Clobetasiol</a:t>
                      </a:r>
                      <a:r>
                        <a:rPr lang="en-US" dirty="0" smtClean="0"/>
                        <a:t> propionate cream, ointment 0.05%</a:t>
                      </a:r>
                      <a:endParaRPr lang="en-US" dirty="0"/>
                    </a:p>
                  </a:txBody>
                  <a:tcPr/>
                </a:tc>
              </a:tr>
              <a:tr h="619372">
                <a:tc>
                  <a:txBody>
                    <a:bodyPr/>
                    <a:lstStyle/>
                    <a:p>
                      <a:r>
                        <a:rPr lang="en-US" dirty="0" smtClean="0"/>
                        <a:t>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Betameathasone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dipropionate</a:t>
                      </a:r>
                      <a:r>
                        <a:rPr lang="en-US" dirty="0" smtClean="0"/>
                        <a:t> ointment 0.05%</a:t>
                      </a:r>
                    </a:p>
                    <a:p>
                      <a:r>
                        <a:rPr lang="en-US" dirty="0" err="1" smtClean="0"/>
                        <a:t>Mometasone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furoate</a:t>
                      </a:r>
                      <a:r>
                        <a:rPr lang="en-US" dirty="0" smtClean="0"/>
                        <a:t> ointment 0.1%</a:t>
                      </a:r>
                      <a:endParaRPr lang="en-US" dirty="0"/>
                    </a:p>
                  </a:txBody>
                  <a:tcPr/>
                </a:tc>
              </a:tr>
              <a:tr h="969892">
                <a:tc>
                  <a:txBody>
                    <a:bodyPr/>
                    <a:lstStyle/>
                    <a:p>
                      <a:r>
                        <a:rPr lang="en-US" dirty="0" smtClean="0"/>
                        <a:t>III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dipropionate</a:t>
                      </a:r>
                      <a:r>
                        <a:rPr lang="en-US" dirty="0" smtClean="0"/>
                        <a:t> cream 0.05%</a:t>
                      </a:r>
                    </a:p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valerate</a:t>
                      </a:r>
                      <a:r>
                        <a:rPr lang="en-US" dirty="0" smtClean="0"/>
                        <a:t> ointment 0.1%</a:t>
                      </a:r>
                    </a:p>
                    <a:p>
                      <a:r>
                        <a:rPr lang="en-US" dirty="0" err="1" smtClean="0"/>
                        <a:t>Fluticasone</a:t>
                      </a:r>
                      <a:r>
                        <a:rPr lang="en-US" dirty="0" smtClean="0"/>
                        <a:t> propionate ointment 0.005% (</a:t>
                      </a:r>
                      <a:r>
                        <a:rPr lang="en-US" dirty="0" err="1" smtClean="0"/>
                        <a:t>cutivate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1524000">
                <a:tc>
                  <a:txBody>
                    <a:bodyPr/>
                    <a:lstStyle/>
                    <a:p>
                      <a:r>
                        <a:rPr lang="en-US" dirty="0" smtClean="0"/>
                        <a:t>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valerate</a:t>
                      </a:r>
                      <a:r>
                        <a:rPr lang="en-US" dirty="0" smtClean="0"/>
                        <a:t> lotion 0.1%</a:t>
                      </a:r>
                    </a:p>
                    <a:p>
                      <a:r>
                        <a:rPr lang="en-US" dirty="0" err="1" smtClean="0"/>
                        <a:t>Fluocinalone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acetonide</a:t>
                      </a:r>
                      <a:r>
                        <a:rPr lang="en-US" dirty="0" smtClean="0"/>
                        <a:t> cream 0.2%</a:t>
                      </a:r>
                    </a:p>
                    <a:p>
                      <a:r>
                        <a:rPr lang="en-US" dirty="0" err="1" smtClean="0"/>
                        <a:t>Fluocinalone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acetonide</a:t>
                      </a:r>
                      <a:r>
                        <a:rPr lang="en-US" dirty="0" smtClean="0"/>
                        <a:t> ointment 0.025%</a:t>
                      </a:r>
                    </a:p>
                    <a:p>
                      <a:r>
                        <a:rPr lang="en-US" dirty="0" smtClean="0"/>
                        <a:t>hydrocortisone </a:t>
                      </a:r>
                      <a:r>
                        <a:rPr lang="en-US" dirty="0" err="1" smtClean="0"/>
                        <a:t>valerate</a:t>
                      </a:r>
                      <a:r>
                        <a:rPr lang="en-US" dirty="0" smtClean="0"/>
                        <a:t> ointment 0.2%</a:t>
                      </a:r>
                    </a:p>
                    <a:p>
                      <a:r>
                        <a:rPr lang="en-US" dirty="0" err="1" smtClean="0"/>
                        <a:t>Mometasone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furoate</a:t>
                      </a:r>
                      <a:r>
                        <a:rPr lang="en-US" dirty="0" smtClean="0"/>
                        <a:t> cream 0.1%</a:t>
                      </a:r>
                      <a:endParaRPr lang="en-US" dirty="0"/>
                    </a:p>
                  </a:txBody>
                  <a:tcPr/>
                </a:tc>
              </a:tr>
              <a:tr h="1083527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dipropionate</a:t>
                      </a:r>
                      <a:r>
                        <a:rPr lang="en-US" dirty="0" smtClean="0"/>
                        <a:t> lotion 0.02%</a:t>
                      </a:r>
                    </a:p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valerate</a:t>
                      </a:r>
                      <a:r>
                        <a:rPr lang="en-US" dirty="0" smtClean="0"/>
                        <a:t> cream 0.1%</a:t>
                      </a:r>
                    </a:p>
                    <a:p>
                      <a:r>
                        <a:rPr lang="en-US" dirty="0" err="1" smtClean="0"/>
                        <a:t>Fluocinalone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acetonide</a:t>
                      </a:r>
                      <a:r>
                        <a:rPr lang="en-US" dirty="0" smtClean="0"/>
                        <a:t> cream 0.025%</a:t>
                      </a:r>
                    </a:p>
                    <a:p>
                      <a:r>
                        <a:rPr lang="en-US" dirty="0" err="1" smtClean="0"/>
                        <a:t>Fluticasone</a:t>
                      </a:r>
                      <a:r>
                        <a:rPr lang="en-US" dirty="0" smtClean="0"/>
                        <a:t> propionate</a:t>
                      </a:r>
                      <a:r>
                        <a:rPr lang="en-US" baseline="0" dirty="0" smtClean="0"/>
                        <a:t> cream 0.05%</a:t>
                      </a:r>
                      <a:endParaRPr lang="en-US" dirty="0"/>
                    </a:p>
                  </a:txBody>
                  <a:tcPr/>
                </a:tc>
              </a:tr>
              <a:tr h="490415">
                <a:tc>
                  <a:txBody>
                    <a:bodyPr/>
                    <a:lstStyle/>
                    <a:p>
                      <a:r>
                        <a:rPr lang="en-US" dirty="0" smtClean="0"/>
                        <a:t>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valerate</a:t>
                      </a:r>
                      <a:r>
                        <a:rPr lang="en-US" baseline="0" dirty="0" smtClean="0"/>
                        <a:t> lotion 0.1%</a:t>
                      </a:r>
                    </a:p>
                    <a:p>
                      <a:r>
                        <a:rPr lang="en-US" baseline="0" dirty="0" err="1" smtClean="0"/>
                        <a:t>Desonide</a:t>
                      </a:r>
                      <a:r>
                        <a:rPr lang="en-US" baseline="0" dirty="0" smtClean="0"/>
                        <a:t> cream 0.05% (</a:t>
                      </a:r>
                      <a:r>
                        <a:rPr lang="en-US" baseline="0" dirty="0" err="1" smtClean="0"/>
                        <a:t>desowen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90415">
                <a:tc>
                  <a:txBody>
                    <a:bodyPr/>
                    <a:lstStyle/>
                    <a:p>
                      <a:r>
                        <a:rPr lang="en-US" dirty="0" smtClean="0"/>
                        <a:t>VII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Hydrocortisone</a:t>
                      </a:r>
                      <a:r>
                        <a:rPr lang="en-US" baseline="0" dirty="0" smtClean="0"/>
                        <a:t> cream 1%, 0.5% (generics)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preparation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Creams for sub acute eczema, mildly wet lesions</a:t>
            </a:r>
          </a:p>
          <a:p>
            <a:r>
              <a:rPr lang="en-US" dirty="0" smtClean="0"/>
              <a:t>Ointment for dry lesions</a:t>
            </a:r>
          </a:p>
          <a:p>
            <a:r>
              <a:rPr lang="en-US" dirty="0" smtClean="0"/>
              <a:t>Lotions for scalp lesions</a:t>
            </a:r>
          </a:p>
          <a:p>
            <a:r>
              <a:rPr lang="en-US" dirty="0" smtClean="0"/>
              <a:t>Gels and foams are not commonly available in Sri Lanka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hard data on the best method</a:t>
            </a:r>
          </a:p>
          <a:p>
            <a:r>
              <a:rPr lang="en-US" dirty="0" smtClean="0"/>
              <a:t>Overnight application (once daily)</a:t>
            </a:r>
          </a:p>
          <a:p>
            <a:r>
              <a:rPr lang="en-US" dirty="0" smtClean="0"/>
              <a:t>On hydrated skin</a:t>
            </a:r>
          </a:p>
          <a:p>
            <a:r>
              <a:rPr lang="en-US" dirty="0" smtClean="0"/>
              <a:t>With / without occlusion</a:t>
            </a:r>
          </a:p>
          <a:p>
            <a:r>
              <a:rPr lang="en-US" dirty="0" smtClean="0"/>
              <a:t>Twice daily applications only in severe disease</a:t>
            </a:r>
          </a:p>
          <a:p>
            <a:endParaRPr lang="en-US" dirty="0"/>
          </a:p>
          <a:p>
            <a:r>
              <a:rPr lang="en-US" dirty="0" smtClean="0"/>
              <a:t>Think about the practical issues!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Thick skin (palms, soles, </a:t>
            </a:r>
            <a:r>
              <a:rPr lang="en-US" dirty="0" err="1" smtClean="0"/>
              <a:t>lichenified</a:t>
            </a:r>
            <a:r>
              <a:rPr lang="en-US" dirty="0" smtClean="0"/>
              <a:t> eczema) needs potent steroids</a:t>
            </a:r>
          </a:p>
          <a:p>
            <a:r>
              <a:rPr lang="en-US" dirty="0" err="1" smtClean="0"/>
              <a:t>Betamethasone</a:t>
            </a:r>
            <a:r>
              <a:rPr lang="en-US" dirty="0" smtClean="0"/>
              <a:t> is a good choice for arms/ legs/ trunk</a:t>
            </a:r>
          </a:p>
          <a:p>
            <a:r>
              <a:rPr lang="en-US" dirty="0" smtClean="0"/>
              <a:t>Use mild steroids (hydrocortisone) in flexures, scrotum, groin, </a:t>
            </a:r>
            <a:r>
              <a:rPr lang="en-US" dirty="0" err="1" smtClean="0"/>
              <a:t>axillae</a:t>
            </a:r>
            <a:r>
              <a:rPr lang="en-US" dirty="0" smtClean="0"/>
              <a:t>, eyelids, face and also in infants!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Amount to be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the least possible amount that will be efficacious </a:t>
            </a:r>
          </a:p>
          <a:p>
            <a:r>
              <a:rPr lang="en-US" dirty="0" smtClean="0"/>
              <a:t>Sufficient to apply preparation to a give a slight shine to the skin</a:t>
            </a:r>
          </a:p>
          <a:p>
            <a:r>
              <a:rPr lang="en-US" dirty="0" smtClean="0"/>
              <a:t>One “fingertip unit” Is equal to 0.5g cream/ointment</a:t>
            </a:r>
          </a:p>
          <a:p>
            <a:r>
              <a:rPr lang="en-US" dirty="0" smtClean="0"/>
              <a:t>Half a “FTU” may be spread out in an area covered by the palm</a:t>
            </a:r>
            <a:endParaRPr lang="en-US" dirty="0"/>
          </a:p>
        </p:txBody>
      </p:sp>
      <p:pic>
        <p:nvPicPr>
          <p:cNvPr id="6" name="Content Placeholder 5" descr="FTU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419599" y="1905000"/>
            <a:ext cx="4254649" cy="32004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eczema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allergic march” temporal progression of atopic symptoms: atopic eczema, allergic </a:t>
            </a:r>
            <a:r>
              <a:rPr lang="en-US" dirty="0" err="1" smtClean="0"/>
              <a:t>rhinoconjunctivitis</a:t>
            </a:r>
            <a:r>
              <a:rPr lang="en-US" dirty="0" smtClean="0"/>
              <a:t>, airway hyper responsiveness and asthma over time is well 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01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combinations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most instances combinations of steroids and antibiotics/ </a:t>
            </a:r>
            <a:r>
              <a:rPr lang="en-US" dirty="0" err="1" smtClean="0"/>
              <a:t>antifungals</a:t>
            </a:r>
            <a:r>
              <a:rPr lang="en-US" dirty="0" smtClean="0"/>
              <a:t> are not indicated</a:t>
            </a:r>
          </a:p>
          <a:p>
            <a:r>
              <a:rPr lang="en-US" dirty="0" smtClean="0"/>
              <a:t>Triple combinations are of no value</a:t>
            </a:r>
          </a:p>
          <a:p>
            <a:r>
              <a:rPr lang="en-US" dirty="0" smtClean="0"/>
              <a:t>Dilution of steroids in emollients may be of use when large areas are affected. </a:t>
            </a:r>
          </a:p>
          <a:p>
            <a:r>
              <a:rPr lang="en-US" dirty="0" smtClean="0"/>
              <a:t>In small lesions application of the emollient over the steroid may be useful, but better to keep a few hours’ gap between the two applications.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with repeated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Tachyphylaxis</a:t>
            </a:r>
            <a:r>
              <a:rPr lang="en-US" dirty="0" smtClean="0"/>
              <a:t>: reduced efficacy of potent topical steroids following repeated applications (use for less than 2 weeks)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457200" y="3962400"/>
          <a:ext cx="7848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/>
                <a:gridCol w="2616200"/>
                <a:gridCol w="261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 of therapy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Grams</a:t>
                      </a:r>
                      <a:r>
                        <a:rPr lang="en-US" baseline="0" dirty="0" smtClean="0"/>
                        <a:t> per week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Clobetasol</a:t>
                      </a:r>
                      <a:r>
                        <a:rPr lang="en-US" dirty="0" smtClean="0"/>
                        <a:t> propionate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Clobetasol</a:t>
                      </a:r>
                      <a:r>
                        <a:rPr lang="en-US" dirty="0" smtClean="0"/>
                        <a:t> scalp 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Betamethasone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dipropionate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unrestricted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practical approach to use of topical 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most suitable steroid</a:t>
            </a:r>
          </a:p>
          <a:p>
            <a:r>
              <a:rPr lang="en-US" dirty="0" smtClean="0"/>
              <a:t>Use together with emollients </a:t>
            </a:r>
          </a:p>
          <a:p>
            <a:r>
              <a:rPr lang="en-US" dirty="0" smtClean="0"/>
              <a:t>Continue using as long as lesions are active (itching, redness, roughness)</a:t>
            </a:r>
          </a:p>
          <a:p>
            <a:r>
              <a:rPr lang="en-US" dirty="0" smtClean="0"/>
              <a:t>Continue using the emollient for a longer period</a:t>
            </a:r>
          </a:p>
          <a:p>
            <a:r>
              <a:rPr lang="en-US" dirty="0" smtClean="0"/>
              <a:t>Sometimes intermittent dosing (use twice weekly) may be useful if there are frequent recurrences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Adverse effects of topical 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Skin atrophy, </a:t>
            </a:r>
            <a:r>
              <a:rPr lang="en-US" dirty="0" err="1" smtClean="0"/>
              <a:t>telangiectasia</a:t>
            </a:r>
            <a:endParaRPr lang="en-US" dirty="0" smtClean="0"/>
          </a:p>
          <a:p>
            <a:r>
              <a:rPr lang="en-US" dirty="0" err="1" smtClean="0"/>
              <a:t>Purpura</a:t>
            </a:r>
            <a:r>
              <a:rPr lang="en-US" dirty="0" smtClean="0"/>
              <a:t>, </a:t>
            </a:r>
            <a:r>
              <a:rPr lang="en-US" dirty="0" err="1" smtClean="0"/>
              <a:t>striae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Steroid </a:t>
            </a:r>
            <a:r>
              <a:rPr lang="en-US" dirty="0" err="1" smtClean="0"/>
              <a:t>rosacea</a:t>
            </a:r>
            <a:r>
              <a:rPr lang="en-US" dirty="0" smtClean="0"/>
              <a:t>, acne, </a:t>
            </a:r>
          </a:p>
          <a:p>
            <a:r>
              <a:rPr lang="en-US" dirty="0" err="1" smtClean="0"/>
              <a:t>Perioral</a:t>
            </a:r>
            <a:r>
              <a:rPr lang="en-US" dirty="0" smtClean="0"/>
              <a:t> dermatitis</a:t>
            </a:r>
          </a:p>
          <a:p>
            <a:r>
              <a:rPr lang="en-US" dirty="0" smtClean="0"/>
              <a:t>Tinea incognito</a:t>
            </a:r>
          </a:p>
          <a:p>
            <a:r>
              <a:rPr lang="en-US" dirty="0" smtClean="0"/>
              <a:t>Ocular hypertension, glaucoma, cataracts</a:t>
            </a:r>
          </a:p>
          <a:p>
            <a:r>
              <a:rPr lang="en-US" dirty="0" smtClean="0"/>
              <a:t>Systemic absorption</a:t>
            </a:r>
          </a:p>
          <a:p>
            <a:r>
              <a:rPr lang="en-US" dirty="0" smtClean="0"/>
              <a:t>Allergic contact dermatitis</a:t>
            </a:r>
          </a:p>
          <a:p>
            <a:r>
              <a:rPr lang="en-US" dirty="0" smtClean="0"/>
              <a:t>Rebound phenomenon</a:t>
            </a:r>
          </a:p>
          <a:p>
            <a:r>
              <a:rPr lang="en-US" dirty="0" smtClean="0"/>
              <a:t>Non healing leg ulcers</a:t>
            </a:r>
          </a:p>
          <a:p>
            <a:r>
              <a:rPr lang="en-US" dirty="0" smtClean="0"/>
              <a:t>Hypo pigmentation</a:t>
            </a:r>
          </a:p>
          <a:p>
            <a:r>
              <a:rPr lang="en-US" dirty="0" err="1" smtClean="0"/>
              <a:t>Hypertrichosis</a:t>
            </a:r>
            <a:r>
              <a:rPr lang="en-US" dirty="0" smtClean="0"/>
              <a:t> of face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Steroids may give rise to……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Skin atrophy</a:t>
            </a:r>
            <a:endParaRPr lang="en-US" dirty="0"/>
          </a:p>
        </p:txBody>
      </p:sp>
      <p:pic>
        <p:nvPicPr>
          <p:cNvPr id="7" name="Content Placeholder 6" descr="STEROID 2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Hypopigmentation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 descr="DSC03465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Steroids may give rise 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Striae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Telangiectasia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  <p:extLst>
      <p:ext uri="{BB962C8B-B14F-4D97-AF65-F5344CB8AC3E}">
        <p14:creationId xmlns:p14="http://schemas.microsoft.com/office/powerpoint/2010/main" val="1274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Steroids may give rise to……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Perioral</a:t>
            </a:r>
            <a:r>
              <a:rPr lang="en-US" dirty="0" smtClean="0"/>
              <a:t> dermatitis </a:t>
            </a:r>
            <a:endParaRPr lang="en-US" dirty="0"/>
          </a:p>
        </p:txBody>
      </p:sp>
      <p:pic>
        <p:nvPicPr>
          <p:cNvPr id="8" name="Content Placeholder 7" descr="PERIORAL 3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Tinea incognito</a:t>
            </a:r>
            <a:endParaRPr lang="en-US" dirty="0"/>
          </a:p>
        </p:txBody>
      </p:sp>
      <p:pic>
        <p:nvPicPr>
          <p:cNvPr id="9" name="Content Placeholder 8" descr="TINEA INCOGNITO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 rot="16200000">
            <a:off x="4645025" y="2634853"/>
            <a:ext cx="4041775" cy="3031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emollients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eczemas arise due to underlying dry skin</a:t>
            </a:r>
          </a:p>
          <a:p>
            <a:r>
              <a:rPr lang="en-US" dirty="0" smtClean="0"/>
              <a:t>Hence skin hydration plays an important role in management</a:t>
            </a:r>
          </a:p>
          <a:p>
            <a:r>
              <a:rPr lang="en-US" dirty="0" smtClean="0"/>
              <a:t>Best applied few hours after steroids (night time application)</a:t>
            </a:r>
          </a:p>
          <a:p>
            <a:r>
              <a:rPr lang="en-US" dirty="0" smtClean="0"/>
              <a:t>Use one to four times daily</a:t>
            </a:r>
          </a:p>
          <a:p>
            <a:r>
              <a:rPr lang="en-US" dirty="0"/>
              <a:t>A</a:t>
            </a:r>
            <a:r>
              <a:rPr lang="en-US" dirty="0" smtClean="0"/>
              <a:t>pply  just after bath/ wash (when skin patted dry)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emollient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Aqueous cream</a:t>
            </a:r>
          </a:p>
          <a:p>
            <a:r>
              <a:rPr lang="en-US" dirty="0" smtClean="0"/>
              <a:t>Emulsifying ointment </a:t>
            </a:r>
          </a:p>
          <a:p>
            <a:r>
              <a:rPr lang="en-US" dirty="0" smtClean="0"/>
              <a:t>10% urea in aqueous cream (in very dry skin)</a:t>
            </a:r>
          </a:p>
          <a:p>
            <a:r>
              <a:rPr lang="en-US" dirty="0" smtClean="0"/>
              <a:t>Commercial preparations</a:t>
            </a:r>
          </a:p>
          <a:p>
            <a:pPr lvl="1"/>
            <a:r>
              <a:rPr lang="en-US" dirty="0" smtClean="0"/>
              <a:t>White soft paraffin</a:t>
            </a:r>
          </a:p>
          <a:p>
            <a:pPr lvl="1"/>
            <a:r>
              <a:rPr lang="en-US" dirty="0" smtClean="0"/>
              <a:t>Combination emollients</a:t>
            </a:r>
          </a:p>
          <a:p>
            <a:pPr lvl="1"/>
            <a:r>
              <a:rPr lang="en-US" dirty="0" smtClean="0"/>
              <a:t>Vegetable based preparations (colloidal oatmeal)</a:t>
            </a:r>
          </a:p>
          <a:p>
            <a:pPr lvl="1"/>
            <a:r>
              <a:rPr lang="en-US" dirty="0" err="1" smtClean="0"/>
              <a:t>Ceramide</a:t>
            </a:r>
            <a:r>
              <a:rPr lang="en-US" dirty="0" smtClean="0"/>
              <a:t> containing preparations</a:t>
            </a:r>
          </a:p>
          <a:p>
            <a:pPr lvl="1"/>
            <a:r>
              <a:rPr lang="en-US" dirty="0" err="1" smtClean="0"/>
              <a:t>Zyndet</a:t>
            </a:r>
            <a:r>
              <a:rPr lang="en-US" dirty="0" smtClean="0"/>
              <a:t> preparations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soaps?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Ordinary Soaps may cause skin pH to rise hence causing dryness</a:t>
            </a:r>
          </a:p>
          <a:p>
            <a:r>
              <a:rPr lang="en-US" dirty="0" smtClean="0"/>
              <a:t>Soap substitutes may be used</a:t>
            </a:r>
          </a:p>
          <a:p>
            <a:pPr lvl="1"/>
            <a:r>
              <a:rPr lang="en-US" dirty="0" smtClean="0"/>
              <a:t>Emulsifying ointment</a:t>
            </a:r>
          </a:p>
          <a:p>
            <a:pPr lvl="1"/>
            <a:r>
              <a:rPr lang="en-US" dirty="0" smtClean="0"/>
              <a:t>Aqueous cream</a:t>
            </a:r>
          </a:p>
          <a:p>
            <a:pPr lvl="1"/>
            <a:r>
              <a:rPr lang="en-US" dirty="0" smtClean="0"/>
              <a:t>Commercially available soap substitutes</a:t>
            </a:r>
          </a:p>
          <a:p>
            <a:pPr lvl="1"/>
            <a:r>
              <a:rPr lang="en-US" dirty="0" smtClean="0"/>
              <a:t>Bath oils/ additives</a:t>
            </a:r>
          </a:p>
          <a:p>
            <a:pPr lvl="1"/>
            <a:endParaRPr lang="en-US" dirty="0"/>
          </a:p>
          <a:p>
            <a:r>
              <a:rPr lang="en-US" dirty="0" smtClean="0"/>
              <a:t>Consider practical and economic issues when prescribing soaps. Remember Sri Lankans prefer a cake of soap and also they are likely to  give undue importance to the soap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Skin barrier dysfunction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skin of </a:t>
            </a:r>
            <a:r>
              <a:rPr lang="en-US" dirty="0" err="1" smtClean="0"/>
              <a:t>lesional</a:t>
            </a:r>
            <a:r>
              <a:rPr lang="en-US" dirty="0" smtClean="0"/>
              <a:t> and non </a:t>
            </a:r>
            <a:r>
              <a:rPr lang="en-US" dirty="0" err="1" smtClean="0"/>
              <a:t>lesional</a:t>
            </a:r>
            <a:r>
              <a:rPr lang="en-US" dirty="0" smtClean="0"/>
              <a:t> skin and Increased trans epidermal water loss (TEWL)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Defective permeability barrier</a:t>
            </a:r>
          </a:p>
          <a:p>
            <a:pPr marL="0" indent="0">
              <a:buNone/>
            </a:pPr>
            <a:r>
              <a:rPr lang="en-US" sz="2400" dirty="0" smtClean="0"/>
              <a:t>Stress					genetic predisposition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Altered lipid composition (ceramides)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Environmental factors (soap, long term steroids, house dust mite, Staph infections  </a:t>
            </a:r>
            <a:endParaRPr lang="en-US" sz="2400" dirty="0"/>
          </a:p>
        </p:txBody>
      </p:sp>
      <p:sp>
        <p:nvSpPr>
          <p:cNvPr id="4" name="Up Arrow 3"/>
          <p:cNvSpPr/>
          <p:nvPr/>
        </p:nvSpPr>
        <p:spPr>
          <a:xfrm>
            <a:off x="4038600" y="2743200"/>
            <a:ext cx="2286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4038600" y="3710781"/>
            <a:ext cx="2286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19200" y="4191000"/>
            <a:ext cx="381000" cy="228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334000" y="4191000"/>
            <a:ext cx="381000" cy="228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4860000">
            <a:off x="1409700" y="4892335"/>
            <a:ext cx="381000" cy="228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4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line drugs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Topical </a:t>
            </a:r>
            <a:r>
              <a:rPr lang="en-US" dirty="0" err="1" smtClean="0"/>
              <a:t>tacrolimus</a:t>
            </a:r>
            <a:endParaRPr lang="en-US" dirty="0" smtClean="0"/>
          </a:p>
          <a:p>
            <a:r>
              <a:rPr lang="en-US" dirty="0" smtClean="0"/>
              <a:t>Oral steroids</a:t>
            </a:r>
          </a:p>
          <a:p>
            <a:r>
              <a:rPr lang="en-US" dirty="0" smtClean="0"/>
              <a:t>Steroid sparing agents</a:t>
            </a:r>
          </a:p>
          <a:p>
            <a:pPr lvl="1"/>
            <a:r>
              <a:rPr lang="en-US" dirty="0" err="1" smtClean="0"/>
              <a:t>Azathioprine</a:t>
            </a:r>
            <a:endParaRPr lang="en-US" dirty="0" smtClean="0"/>
          </a:p>
          <a:p>
            <a:pPr lvl="1"/>
            <a:r>
              <a:rPr lang="en-US" dirty="0" smtClean="0"/>
              <a:t>Methotrexate</a:t>
            </a:r>
          </a:p>
          <a:p>
            <a:r>
              <a:rPr lang="en-US" dirty="0" smtClean="0"/>
              <a:t>Phototherapy 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Photodermatitis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areas exposed to sun</a:t>
            </a:r>
          </a:p>
          <a:p>
            <a:pPr lvl="1"/>
            <a:r>
              <a:rPr lang="en-US" dirty="0" smtClean="0"/>
              <a:t>Face</a:t>
            </a:r>
          </a:p>
          <a:p>
            <a:pPr lvl="1"/>
            <a:r>
              <a:rPr lang="en-US" dirty="0" smtClean="0"/>
              <a:t>Extensor upper limbs</a:t>
            </a:r>
          </a:p>
          <a:p>
            <a:pPr lvl="1"/>
            <a:r>
              <a:rPr lang="en-US" dirty="0" smtClean="0"/>
              <a:t>Back of neck</a:t>
            </a:r>
          </a:p>
          <a:p>
            <a:pPr lvl="1"/>
            <a:r>
              <a:rPr lang="en-US" dirty="0" smtClean="0"/>
              <a:t>Front of chest</a:t>
            </a:r>
            <a:endParaRPr lang="en-US" dirty="0"/>
          </a:p>
          <a:p>
            <a:r>
              <a:rPr lang="en-US" dirty="0" smtClean="0"/>
              <a:t>Many presentations</a:t>
            </a:r>
          </a:p>
          <a:p>
            <a:pPr lvl="1"/>
            <a:r>
              <a:rPr lang="en-US" dirty="0" err="1" smtClean="0"/>
              <a:t>Pityriasis</a:t>
            </a:r>
            <a:r>
              <a:rPr lang="en-US" dirty="0" smtClean="0"/>
              <a:t> alba in children</a:t>
            </a:r>
          </a:p>
          <a:p>
            <a:pPr lvl="1"/>
            <a:r>
              <a:rPr lang="en-US" dirty="0" err="1" smtClean="0"/>
              <a:t>Hypopigmented</a:t>
            </a:r>
            <a:r>
              <a:rPr lang="en-US" dirty="0" smtClean="0"/>
              <a:t> papular lesions</a:t>
            </a:r>
          </a:p>
          <a:p>
            <a:pPr lvl="1"/>
            <a:r>
              <a:rPr lang="en-US" dirty="0" smtClean="0"/>
              <a:t>Eczematous lesions</a:t>
            </a:r>
          </a:p>
          <a:p>
            <a:pPr lvl="1"/>
            <a:r>
              <a:rPr lang="en-US" dirty="0" err="1" smtClean="0"/>
              <a:t>Lichenoid</a:t>
            </a:r>
            <a:r>
              <a:rPr lang="en-US" dirty="0" smtClean="0"/>
              <a:t> lesions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photodermatitis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. alba</a:t>
            </a:r>
            <a:endParaRPr lang="en-US" dirty="0"/>
          </a:p>
        </p:txBody>
      </p:sp>
      <p:pic>
        <p:nvPicPr>
          <p:cNvPr id="7" name="Content Placeholder 6" descr="19B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Erythematous</a:t>
            </a:r>
            <a:r>
              <a:rPr lang="en-US" dirty="0" smtClean="0"/>
              <a:t> papules</a:t>
            </a:r>
            <a:endParaRPr lang="en-US" dirty="0"/>
          </a:p>
        </p:txBody>
      </p:sp>
      <p:pic>
        <p:nvPicPr>
          <p:cNvPr id="8" name="Content Placeholder 7" descr="3D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Photodermatitis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Hypopigmented</a:t>
            </a:r>
            <a:r>
              <a:rPr lang="en-US" dirty="0" smtClean="0"/>
              <a:t> lesions</a:t>
            </a:r>
            <a:endParaRPr lang="en-US" dirty="0"/>
          </a:p>
        </p:txBody>
      </p:sp>
      <p:pic>
        <p:nvPicPr>
          <p:cNvPr id="7" name="Content Placeholder 6" descr="2B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995561" y="2174875"/>
            <a:ext cx="2963466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Lichenoid</a:t>
            </a:r>
            <a:r>
              <a:rPr lang="en-US" dirty="0" smtClean="0"/>
              <a:t> lesions</a:t>
            </a:r>
            <a:endParaRPr lang="en-US" dirty="0"/>
          </a:p>
        </p:txBody>
      </p:sp>
      <p:pic>
        <p:nvPicPr>
          <p:cNvPr id="9" name="Content Placeholder 8" descr="15A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management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Treatment of the existing lesions (steroids, emollients)</a:t>
            </a:r>
          </a:p>
          <a:p>
            <a:r>
              <a:rPr lang="en-US" dirty="0" smtClean="0"/>
              <a:t>Avoidance of sun exposure</a:t>
            </a:r>
          </a:p>
          <a:p>
            <a:pPr lvl="1"/>
            <a:r>
              <a:rPr lang="en-US" dirty="0" smtClean="0"/>
              <a:t>Avoid going out in the sun</a:t>
            </a:r>
          </a:p>
          <a:p>
            <a:pPr lvl="1"/>
            <a:r>
              <a:rPr lang="en-US" dirty="0" smtClean="0"/>
              <a:t>Use sun protection (hats, umbrellas, covering clothing)</a:t>
            </a:r>
          </a:p>
          <a:p>
            <a:pPr lvl="1"/>
            <a:r>
              <a:rPr lang="en-US" dirty="0" smtClean="0"/>
              <a:t>Use sunscreens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Exfoliative</a:t>
            </a:r>
            <a:r>
              <a:rPr lang="en-US" dirty="0" smtClean="0"/>
              <a:t> dermatitis</a:t>
            </a:r>
            <a:endParaRPr lang="en-US" dirty="0"/>
          </a:p>
        </p:txBody>
      </p:sp>
      <p:pic>
        <p:nvPicPr>
          <p:cNvPr id="6" name="Content Placeholder 5" descr="EXFOLIATIVE 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7" name="Content Placeholder 6" descr="EXFOLIATIVE 4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Erythroderma</a:t>
            </a:r>
            <a:r>
              <a:rPr lang="en-US" dirty="0" smtClean="0"/>
              <a:t>/ </a:t>
            </a:r>
            <a:r>
              <a:rPr lang="en-US" dirty="0" err="1" smtClean="0"/>
              <a:t>exfoliative</a:t>
            </a:r>
            <a:r>
              <a:rPr lang="en-US" dirty="0" smtClean="0"/>
              <a:t> </a:t>
            </a:r>
            <a:r>
              <a:rPr lang="en-US" dirty="0" err="1" smtClean="0"/>
              <a:t>dermatits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over 90% body surface area involved by the dermatitis</a:t>
            </a:r>
          </a:p>
          <a:p>
            <a:r>
              <a:rPr lang="en-US" dirty="0" smtClean="0"/>
              <a:t>If scaling prominent – </a:t>
            </a:r>
            <a:r>
              <a:rPr lang="en-US" dirty="0" err="1" smtClean="0"/>
              <a:t>exfoliatve</a:t>
            </a:r>
            <a:r>
              <a:rPr lang="en-US" dirty="0" smtClean="0"/>
              <a:t> dermatitis</a:t>
            </a:r>
          </a:p>
          <a:p>
            <a:r>
              <a:rPr lang="en-US" dirty="0" smtClean="0"/>
              <a:t>If erythema prominent – </a:t>
            </a:r>
            <a:r>
              <a:rPr lang="en-US" dirty="0" err="1" smtClean="0"/>
              <a:t>erythroderma</a:t>
            </a:r>
            <a:endParaRPr lang="en-US" dirty="0" smtClean="0"/>
          </a:p>
          <a:p>
            <a:r>
              <a:rPr lang="en-US" dirty="0" smtClean="0"/>
              <a:t>A dermatological emergency</a:t>
            </a:r>
          </a:p>
          <a:p>
            <a:r>
              <a:rPr lang="en-US" dirty="0" smtClean="0"/>
              <a:t>Best managed as in patient, refer without delay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for </a:t>
            </a:r>
            <a:r>
              <a:rPr lang="en-US" dirty="0" err="1" smtClean="0"/>
              <a:t>erythoderma</a:t>
            </a:r>
            <a:r>
              <a:rPr lang="en-US" dirty="0" smtClean="0"/>
              <a:t>/ 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Eczema/ dermatitis</a:t>
            </a:r>
          </a:p>
          <a:p>
            <a:r>
              <a:rPr lang="en-US" dirty="0" smtClean="0"/>
              <a:t>Psoriasis</a:t>
            </a:r>
          </a:p>
          <a:p>
            <a:r>
              <a:rPr lang="en-US" dirty="0" smtClean="0"/>
              <a:t>Drug reactions</a:t>
            </a:r>
          </a:p>
          <a:p>
            <a:r>
              <a:rPr lang="en-US" dirty="0" smtClean="0"/>
              <a:t>Cutaneous malignancy</a:t>
            </a:r>
          </a:p>
          <a:p>
            <a:r>
              <a:rPr lang="en-US" dirty="0" smtClean="0"/>
              <a:t>Genetic disorders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Hypothermia</a:t>
            </a:r>
          </a:p>
          <a:p>
            <a:r>
              <a:rPr lang="en-US" dirty="0" err="1" smtClean="0"/>
              <a:t>Hypoproteinaemia</a:t>
            </a:r>
            <a:endParaRPr lang="en-US" dirty="0" smtClean="0"/>
          </a:p>
          <a:p>
            <a:r>
              <a:rPr lang="en-US" dirty="0" smtClean="0"/>
              <a:t>Secondary infection</a:t>
            </a:r>
          </a:p>
          <a:p>
            <a:r>
              <a:rPr lang="en-US" dirty="0" err="1" smtClean="0"/>
              <a:t>Hypovolaemia</a:t>
            </a:r>
            <a:endParaRPr lang="en-US" dirty="0" smtClean="0"/>
          </a:p>
          <a:p>
            <a:r>
              <a:rPr lang="en-US" dirty="0" smtClean="0"/>
              <a:t>Heart failure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establish cause (history, skin biopsy)</a:t>
            </a:r>
          </a:p>
          <a:p>
            <a:r>
              <a:rPr lang="en-US" dirty="0" smtClean="0"/>
              <a:t>Generous amounts of emollients</a:t>
            </a:r>
          </a:p>
          <a:p>
            <a:r>
              <a:rPr lang="en-US" dirty="0" smtClean="0"/>
              <a:t>Oral steroids (not if underlying cause is psoriasis, use MTX instead)</a:t>
            </a:r>
          </a:p>
          <a:p>
            <a:r>
              <a:rPr lang="en-US" dirty="0" smtClean="0"/>
              <a:t>Correct hypothermia, nutritional deficiency, secondary infections</a:t>
            </a:r>
          </a:p>
          <a:p>
            <a:r>
              <a:rPr lang="en-US" dirty="0" smtClean="0"/>
              <a:t>Need long term therapy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linkage to chromosome 1q21</a:t>
            </a:r>
          </a:p>
          <a:p>
            <a:r>
              <a:rPr lang="en-US" dirty="0" smtClean="0"/>
              <a:t>Two functional mutations in </a:t>
            </a:r>
            <a:r>
              <a:rPr lang="en-US" dirty="0" err="1" smtClean="0"/>
              <a:t>filaggrin</a:t>
            </a:r>
            <a:r>
              <a:rPr lang="en-US" dirty="0" smtClean="0"/>
              <a:t> gene strongly associated with atopic eczema</a:t>
            </a:r>
          </a:p>
          <a:p>
            <a:r>
              <a:rPr lang="en-US" dirty="0" err="1" smtClean="0"/>
              <a:t>Filaggrin</a:t>
            </a:r>
            <a:r>
              <a:rPr lang="en-US" dirty="0" smtClean="0"/>
              <a:t> is important to maintenance of the skin barrier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07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Dermatitis mimics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Tinea incognito</a:t>
            </a:r>
          </a:p>
          <a:p>
            <a:r>
              <a:rPr lang="en-US" dirty="0" smtClean="0"/>
              <a:t>Acute lupus</a:t>
            </a:r>
          </a:p>
          <a:p>
            <a:r>
              <a:rPr lang="en-US" dirty="0" smtClean="0"/>
              <a:t>Cutaneous lymphoma</a:t>
            </a:r>
          </a:p>
          <a:p>
            <a:r>
              <a:rPr lang="en-US" dirty="0" smtClean="0"/>
              <a:t>Leprosy 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Tinea incognito</a:t>
            </a:r>
            <a:endParaRPr lang="en-US" dirty="0"/>
          </a:p>
        </p:txBody>
      </p:sp>
      <p:pic>
        <p:nvPicPr>
          <p:cNvPr id="4" name="Content Placeholder 3" descr="incognito 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lupus</a:t>
            </a:r>
            <a:endParaRPr lang="en-US" dirty="0"/>
          </a:p>
        </p:txBody>
      </p:sp>
      <p:pic>
        <p:nvPicPr>
          <p:cNvPr id="4" name="Content Placeholder 3" descr="ACUTE LE 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pic>
        <p:nvPicPr>
          <p:cNvPr id="6" name="Content Placeholder 5" descr="ACUTE LE 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Cutaneous lymphoma</a:t>
            </a:r>
            <a:endParaRPr lang="en-US" dirty="0"/>
          </a:p>
        </p:txBody>
      </p:sp>
      <p:pic>
        <p:nvPicPr>
          <p:cNvPr id="5" name="Content Placeholder 4" descr="MF E 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pic>
        <p:nvPicPr>
          <p:cNvPr id="8" name="Content Placeholder 7" descr="MF DIGIT 4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Leprosy </a:t>
            </a:r>
            <a:endParaRPr lang="en-US" dirty="0"/>
          </a:p>
        </p:txBody>
      </p:sp>
      <p:pic>
        <p:nvPicPr>
          <p:cNvPr id="5" name="Content Placeholder 4" descr="BT FOOT 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BT YOHAN 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Thank you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Triggers for atopic eczema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Food and aeroallergens</a:t>
            </a:r>
          </a:p>
          <a:p>
            <a:pPr lvl="1"/>
            <a:r>
              <a:rPr lang="en-US" sz="2000" dirty="0" smtClean="0"/>
              <a:t>About 40% children with moderate to severe AD have food allergy (commonest is egg)</a:t>
            </a:r>
          </a:p>
          <a:p>
            <a:pPr lvl="1"/>
            <a:r>
              <a:rPr lang="en-US" sz="2000" dirty="0" smtClean="0"/>
              <a:t>House dust mite may trigger eczematous rash</a:t>
            </a:r>
          </a:p>
          <a:p>
            <a:r>
              <a:rPr lang="en-US" dirty="0" smtClean="0"/>
              <a:t>Infective agents</a:t>
            </a:r>
          </a:p>
          <a:p>
            <a:pPr lvl="1"/>
            <a:r>
              <a:rPr lang="en-US" sz="2000" dirty="0" smtClean="0"/>
              <a:t>Susceptible to many infections</a:t>
            </a:r>
          </a:p>
          <a:p>
            <a:pPr lvl="1"/>
            <a:r>
              <a:rPr lang="en-US" sz="2000" dirty="0" smtClean="0"/>
              <a:t>About 90% have Staph. Aureus – exotoxins can trigger inflammatory mediators</a:t>
            </a:r>
          </a:p>
          <a:p>
            <a:pPr lvl="1"/>
            <a:r>
              <a:rPr lang="en-US" sz="2000" dirty="0" smtClean="0"/>
              <a:t>Vaccinia virus infection</a:t>
            </a:r>
          </a:p>
          <a:p>
            <a:pPr lvl="1"/>
            <a:r>
              <a:rPr lang="en-US" sz="2000" dirty="0" smtClean="0"/>
              <a:t>Head and neck lesions may be affected by </a:t>
            </a:r>
            <a:r>
              <a:rPr lang="en-US" sz="2000" dirty="0" err="1" smtClean="0"/>
              <a:t>Malassezia</a:t>
            </a:r>
            <a:r>
              <a:rPr lang="en-US" sz="2000" dirty="0" smtClean="0"/>
              <a:t> furfur</a:t>
            </a:r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Immunology of atopic eczema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14825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faces of eczema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Endogenous vs. exogenous</a:t>
            </a:r>
          </a:p>
          <a:p>
            <a:r>
              <a:rPr lang="en-US" dirty="0" smtClean="0"/>
              <a:t>Acute vs. chronic</a:t>
            </a:r>
          </a:p>
          <a:p>
            <a:r>
              <a:rPr lang="en-US" dirty="0" smtClean="0"/>
              <a:t>Allergic vs. irritant</a:t>
            </a:r>
          </a:p>
          <a:p>
            <a:r>
              <a:rPr lang="en-US" dirty="0" smtClean="0"/>
              <a:t>Presentations at different 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vs. chronic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Acute eczema</a:t>
            </a:r>
            <a:endParaRPr lang="en-US" dirty="0"/>
          </a:p>
        </p:txBody>
      </p:sp>
      <p:pic>
        <p:nvPicPr>
          <p:cNvPr id="7" name="Content Placeholder 6" descr="acute eczema 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457200" y="2635448"/>
            <a:ext cx="4040188" cy="30301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Chronic eczema</a:t>
            </a:r>
            <a:endParaRPr lang="en-US" dirty="0"/>
          </a:p>
        </p:txBody>
      </p:sp>
      <p:pic>
        <p:nvPicPr>
          <p:cNvPr id="8" name="Content Placeholder 7" descr="DSC01567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1544</Words>
  <Application>Microsoft Office PowerPoint</Application>
  <PresentationFormat>On-screen Show (4:3)</PresentationFormat>
  <Paragraphs>337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Principles of management of eczema/ dermatitis</vt:lpstr>
      <vt:lpstr>Objectives </vt:lpstr>
      <vt:lpstr>Pathophysiology of eczema</vt:lpstr>
      <vt:lpstr>Skin barrier dysfunction</vt:lpstr>
      <vt:lpstr>Genetic factors</vt:lpstr>
      <vt:lpstr>Triggers for atopic eczema</vt:lpstr>
      <vt:lpstr>Immunology of atopic eczema</vt:lpstr>
      <vt:lpstr>Many faces of eczema</vt:lpstr>
      <vt:lpstr>Acute vs. chronic</vt:lpstr>
      <vt:lpstr>Acute eczema</vt:lpstr>
      <vt:lpstr>Use of condy’s solution</vt:lpstr>
      <vt:lpstr>Sub acute eczema</vt:lpstr>
      <vt:lpstr>Chronic eczema</vt:lpstr>
      <vt:lpstr>Endogenous vs. exogenous eczema</vt:lpstr>
      <vt:lpstr>Allergic vs. irritant</vt:lpstr>
      <vt:lpstr>Allergic contact dermatitis</vt:lpstr>
      <vt:lpstr>Allergic contact dermatitis</vt:lpstr>
      <vt:lpstr>Allergic contact dermatitis</vt:lpstr>
      <vt:lpstr>Diagnosis of allergic contact dermatitis</vt:lpstr>
      <vt:lpstr>Presentations at different ages</vt:lpstr>
      <vt:lpstr>Atopic eczema</vt:lpstr>
      <vt:lpstr>Presentations at different ages</vt:lpstr>
      <vt:lpstr>Important principles to remember</vt:lpstr>
      <vt:lpstr>Use of topical steroids</vt:lpstr>
      <vt:lpstr>PowerPoint Presentation</vt:lpstr>
      <vt:lpstr>What preparation to use?</vt:lpstr>
      <vt:lpstr>Frequency of application</vt:lpstr>
      <vt:lpstr>Site of application</vt:lpstr>
      <vt:lpstr>Amount to be applied</vt:lpstr>
      <vt:lpstr>Are combinations useful?</vt:lpstr>
      <vt:lpstr>What happens with repeated applications?</vt:lpstr>
      <vt:lpstr>A practical approach to use of topical steroids</vt:lpstr>
      <vt:lpstr>Adverse effects of topical steroids</vt:lpstr>
      <vt:lpstr>Steroids may give rise to……</vt:lpstr>
      <vt:lpstr>Steroids may give rise to</vt:lpstr>
      <vt:lpstr>Steroids may give rise to……</vt:lpstr>
      <vt:lpstr>Use of emollients</vt:lpstr>
      <vt:lpstr>Which emollient to use?</vt:lpstr>
      <vt:lpstr>What about soaps?</vt:lpstr>
      <vt:lpstr>Second line drugs</vt:lpstr>
      <vt:lpstr>Photodermatitis </vt:lpstr>
      <vt:lpstr>photodermatitis</vt:lpstr>
      <vt:lpstr>Photodermatitis</vt:lpstr>
      <vt:lpstr>Principles of management</vt:lpstr>
      <vt:lpstr>Exfoliative dermatitis</vt:lpstr>
      <vt:lpstr>Erythroderma/ exfoliative dermatits</vt:lpstr>
      <vt:lpstr>Causes for erythoderma/ ED</vt:lpstr>
      <vt:lpstr>Complications of ED</vt:lpstr>
      <vt:lpstr>Principles of management</vt:lpstr>
      <vt:lpstr>Dermatitis mimics</vt:lpstr>
      <vt:lpstr>Tinea incognito</vt:lpstr>
      <vt:lpstr>Acute lupus</vt:lpstr>
      <vt:lpstr>Cutaneous lymphoma</vt:lpstr>
      <vt:lpstr>Leprosy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management of eczema/ dermatitis</dc:title>
  <dc:creator>INDIRA</dc:creator>
  <cp:lastModifiedBy>Indira</cp:lastModifiedBy>
  <cp:revision>13</cp:revision>
  <dcterms:created xsi:type="dcterms:W3CDTF">2016-02-22T13:29:28Z</dcterms:created>
  <dcterms:modified xsi:type="dcterms:W3CDTF">2018-09-24T06:47:40Z</dcterms:modified>
</cp:coreProperties>
</file>